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6" r:id="rId3"/>
    <p:sldId id="257" r:id="rId4"/>
    <p:sldId id="258" r:id="rId5"/>
    <p:sldId id="271" r:id="rId6"/>
    <p:sldId id="272" r:id="rId7"/>
    <p:sldId id="273" r:id="rId8"/>
    <p:sldId id="274" r:id="rId9"/>
    <p:sldId id="275" r:id="rId10"/>
    <p:sldId id="259" r:id="rId11"/>
    <p:sldId id="260" r:id="rId12"/>
    <p:sldId id="261" r:id="rId13"/>
    <p:sldId id="262" r:id="rId14"/>
    <p:sldId id="263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75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42E2C-6EB0-415D-BC58-8759B2FA3FBB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0988-8944-4BEB-8399-8A8948DFC2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66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42E2C-6EB0-415D-BC58-8759B2FA3FBB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0988-8944-4BEB-8399-8A8948DFC2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788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42E2C-6EB0-415D-BC58-8759B2FA3FBB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0988-8944-4BEB-8399-8A8948DFC2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403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42E2C-6EB0-415D-BC58-8759B2FA3FBB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0988-8944-4BEB-8399-8A8948DFC2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810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42E2C-6EB0-415D-BC58-8759B2FA3FBB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0988-8944-4BEB-8399-8A8948DFC2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882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42E2C-6EB0-415D-BC58-8759B2FA3FBB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0988-8944-4BEB-8399-8A8948DFC2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859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42E2C-6EB0-415D-BC58-8759B2FA3FBB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0988-8944-4BEB-8399-8A8948DFC2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531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42E2C-6EB0-415D-BC58-8759B2FA3FBB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0988-8944-4BEB-8399-8A8948DFC2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5960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42E2C-6EB0-415D-BC58-8759B2FA3FBB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0988-8944-4BEB-8399-8A8948DFC2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934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42E2C-6EB0-415D-BC58-8759B2FA3FBB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0988-8944-4BEB-8399-8A8948DFC2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073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42E2C-6EB0-415D-BC58-8759B2FA3FBB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0988-8944-4BEB-8399-8A8948DFC2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3006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A42E2C-6EB0-415D-BC58-8759B2FA3FBB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60988-8944-4BEB-8399-8A8948DFC2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444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560" y="1162843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5400" b="1" i="1" dirty="0" smtClean="0">
                <a:solidFill>
                  <a:schemeClr val="accent6">
                    <a:lumMod val="75000"/>
                  </a:schemeClr>
                </a:solidFill>
                <a:latin typeface="Monotype Corsiva" panose="03010101010201010101" pitchFamily="66" charset="0"/>
              </a:rPr>
              <a:t>Мой край, моя школа, моя профессиональная деятельность</a:t>
            </a:r>
            <a:endParaRPr lang="ru-RU" sz="5400" b="1" i="1" dirty="0">
              <a:solidFill>
                <a:schemeClr val="accent6">
                  <a:lumMod val="7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88280" y="3886199"/>
            <a:ext cx="5897880" cy="1833563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</a:rPr>
              <a:t>Учитель русского языка и литературы МБОУ «Гимназия №21»Приволжского района города Казани </a:t>
            </a:r>
          </a:p>
          <a:p>
            <a:r>
              <a:rPr lang="ru-RU" sz="3200" b="1" dirty="0" err="1" smtClean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</a:rPr>
              <a:t>Гиниатуллина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</a:rPr>
              <a:t> Раиса </a:t>
            </a:r>
            <a:r>
              <a:rPr lang="ru-RU" sz="3200" b="1" dirty="0" err="1" smtClean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</a:rPr>
              <a:t>Ильдусовна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4114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2920" y="426720"/>
            <a:ext cx="4526280" cy="5775960"/>
          </a:xfrm>
        </p:spPr>
        <p:txBody>
          <a:bodyPr>
            <a:normAutofit/>
          </a:bodyPr>
          <a:lstStyle/>
          <a:p>
            <a:pPr algn="l"/>
            <a:r>
              <a:rPr lang="ru-RU" sz="36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Люблю мой край…</a:t>
            </a:r>
          </a:p>
          <a:p>
            <a:pPr algn="l"/>
            <a:r>
              <a:rPr lang="ru-RU" sz="36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Как странно это слышать:</a:t>
            </a:r>
          </a:p>
          <a:p>
            <a:pPr algn="l"/>
            <a:r>
              <a:rPr lang="ru-RU" sz="36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Ведь каждый человек свой любит край!</a:t>
            </a:r>
          </a:p>
          <a:p>
            <a:pPr algn="l"/>
            <a:r>
              <a:rPr lang="ru-RU" sz="36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Но небо здесь синее, солнце выше,</a:t>
            </a:r>
          </a:p>
          <a:p>
            <a:pPr algn="l"/>
            <a:r>
              <a:rPr lang="ru-RU" sz="36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И  в цвет сирени здесь окрашен май.</a:t>
            </a:r>
            <a:endParaRPr lang="ru-RU" sz="3600" b="1" dirty="0">
              <a:solidFill>
                <a:schemeClr val="tx2">
                  <a:lumMod val="20000"/>
                  <a:lumOff val="80000"/>
                </a:schemeClr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401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17520" y="0"/>
            <a:ext cx="7452360" cy="238220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i="1" dirty="0" smtClean="0">
                <a:solidFill>
                  <a:srgbClr val="006666"/>
                </a:solidFill>
                <a:effectLst/>
                <a:latin typeface="Times New Roman" panose="02020603050405020304" pitchFamily="18" charset="0"/>
              </a:rPr>
              <a:t>О, Казань, в старину ты вплела новый век –</a:t>
            </a:r>
            <a:br>
              <a:rPr lang="ru-RU" sz="3600" b="1" i="1" dirty="0" smtClean="0">
                <a:solidFill>
                  <a:srgbClr val="006666"/>
                </a:solidFill>
                <a:effectLst/>
                <a:latin typeface="Times New Roman" panose="02020603050405020304" pitchFamily="18" charset="0"/>
              </a:rPr>
            </a:br>
            <a:r>
              <a:rPr lang="ru-RU" sz="3600" b="1" i="1" dirty="0" smtClean="0">
                <a:solidFill>
                  <a:srgbClr val="006666"/>
                </a:solidFill>
                <a:effectLst/>
                <a:latin typeface="Times New Roman" panose="02020603050405020304" pitchFamily="18" charset="0"/>
              </a:rPr>
              <a:t>Очарован тобою простой человек!</a:t>
            </a:r>
            <a:endParaRPr lang="ru-RU" sz="3600" i="1" dirty="0"/>
          </a:p>
        </p:txBody>
      </p:sp>
    </p:spTree>
    <p:extLst>
      <p:ext uri="{BB962C8B-B14F-4D97-AF65-F5344CB8AC3E}">
        <p14:creationId xmlns:p14="http://schemas.microsoft.com/office/powerpoint/2010/main" val="467155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</a:rPr>
              <a:t>МБОУ «Гимназия №21» г. Казани с русским этнокультурным компонентом</a:t>
            </a:r>
            <a:endParaRPr lang="ru-RU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840" y="1690688"/>
            <a:ext cx="7559040" cy="4976368"/>
          </a:xfrm>
        </p:spPr>
      </p:pic>
    </p:spTree>
    <p:extLst>
      <p:ext uri="{BB962C8B-B14F-4D97-AF65-F5344CB8AC3E}">
        <p14:creationId xmlns:p14="http://schemas.microsoft.com/office/powerpoint/2010/main" val="2002046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63880"/>
            <a:ext cx="10515600" cy="561308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</a:rPr>
              <a:t>В нашей республике, да и в нашем городе живет много представителей народов Поволжья. Это - русские, татары, чуваши, удмурты, башкиры, марийцы, мордвины и т.д. 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</a:rPr>
              <a:t>Школа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</a:rPr>
              <a:t>– это поликультурный мир, где каждый ребенок, какой бы национальности он ни был, каждый является представителем своего мира, традиций, культуры. И маленький татарин, и маленький чуваш, и маленький русский, и другие должны иметь представление о культуре, быте, жизни другого народа, доступное их возрасту. А 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</a:rPr>
              <a:t>задача педагогов 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</a:rPr>
              <a:t>– научить их толерантно относиться друг к другу, уважать традиции других народов. Но ребенок может научиться любить и уважать традиции других, только если он знает, уважает и чтит традиции своего народа.</a:t>
            </a:r>
            <a:endParaRPr lang="ru-RU" sz="3200" dirty="0">
              <a:solidFill>
                <a:schemeClr val="accent6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81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Методическая тема гимназии: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</a:rPr>
              <a:t>«Формирование педагогической культуры учителя  в условиях современной модели образования»</a:t>
            </a:r>
            <a:endParaRPr lang="ru-RU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055" y="3188597"/>
            <a:ext cx="4539528" cy="2959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100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18655"/>
            <a:ext cx="10515600" cy="5858308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</a:rPr>
              <a:t>Идеальная модель выпускника гимназии №21 </a:t>
            </a:r>
            <a:r>
              <a:rPr lang="ru-RU" sz="3200" i="1" dirty="0">
                <a:solidFill>
                  <a:schemeClr val="accent6">
                    <a:lumMod val="50000"/>
                  </a:schemeClr>
                </a:solidFill>
              </a:rPr>
              <a:t>- это носитель общечеловеческих традиций, чувства патриотизма, любви к России, высоких гражданских ценностей. Он руководствуется в своих действиях нравственными принципами, свободен от конъюнктурных влияний в выборе поведения, ответственен перед совестью, стремится к творческому самоутверждению и самовыражению, созданию материальных и духовных благ во имя и во благо своего Отечества. Он заботится об охране природы, нравственной чистоте общества. Такой человек непримирим к злу в любых его проявлениях: войне, кровопролитию, национальной розни, преступности, несправедливости, но способен всегда встать на защиту рубежей своей Родины.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348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37309"/>
            <a:ext cx="10515600" cy="553965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i="1" dirty="0">
                <a:solidFill>
                  <a:schemeClr val="accent6">
                    <a:lumMod val="50000"/>
                  </a:schemeClr>
                </a:solidFill>
              </a:rPr>
              <a:t>С 1 февраля 2014 года на базе гимназии было открыто дошкольное отделение. В дошкольном отделении функционируют три группы из 60-ти </a:t>
            </a:r>
            <a:r>
              <a:rPr lang="ru-RU" sz="3600" b="1" i="1" dirty="0" smtClean="0">
                <a:solidFill>
                  <a:schemeClr val="accent6">
                    <a:lumMod val="50000"/>
                  </a:schemeClr>
                </a:solidFill>
              </a:rPr>
              <a:t>воспитанников.</a:t>
            </a:r>
          </a:p>
          <a:p>
            <a:pPr marL="0" indent="0" algn="ctr">
              <a:buNone/>
            </a:pPr>
            <a:endParaRPr lang="ru-RU" sz="36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073" y="2639289"/>
            <a:ext cx="4862945" cy="3647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68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2015 года в гимназии функционирует музей боевой и трудовой славы работников образования Приволжского района.</a:t>
            </a:r>
            <a:endParaRPr lang="ru-RU" sz="3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963" y="2485918"/>
            <a:ext cx="3918527" cy="2205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890" y="4383816"/>
            <a:ext cx="3835400" cy="2159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545" y="1968654"/>
            <a:ext cx="3821544" cy="21512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6423" y="4294909"/>
            <a:ext cx="3993340" cy="224790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727" y="1845836"/>
            <a:ext cx="3568770" cy="200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2316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75181">
            <a:off x="526017" y="1287440"/>
            <a:ext cx="3438990" cy="22666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75854">
            <a:off x="8038654" y="1002448"/>
            <a:ext cx="3635189" cy="23959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851" y="541340"/>
            <a:ext cx="3413761" cy="224997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169" y="3859476"/>
            <a:ext cx="3023383" cy="199268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1787" y="3859476"/>
            <a:ext cx="3003522" cy="197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971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50701">
            <a:off x="843279" y="542290"/>
            <a:ext cx="3940503" cy="25971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1856">
            <a:off x="7172254" y="402180"/>
            <a:ext cx="4071188" cy="268328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8658">
            <a:off x="1440658" y="3337667"/>
            <a:ext cx="4265384" cy="28112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1209">
            <a:off x="6557354" y="3379170"/>
            <a:ext cx="4173551" cy="275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4345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Моя профессиональная деятельность</a:t>
            </a:r>
            <a:endParaRPr lang="ru-RU" sz="5400" b="1" dirty="0">
              <a:solidFill>
                <a:schemeClr val="accent6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Образование</a:t>
            </a:r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</a:rPr>
              <a:t>: Казанский (Приволжский) Федеральный университет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Квалификация</a:t>
            </a:r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</a:rPr>
              <a:t>:  учитель русского языка, литературы и английского языка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Стаж</a:t>
            </a:r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</a:rPr>
              <a:t>: 2 года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Методическая тема</a:t>
            </a:r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</a:rPr>
              <a:t>: «Формирование мотивации к изучению русского языка и литературы на уроках и во внеурочной деятельности»</a:t>
            </a:r>
            <a:endParaRPr lang="ru-RU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3629" y="1828799"/>
            <a:ext cx="3340407" cy="4453875"/>
          </a:xfrm>
        </p:spPr>
      </p:pic>
    </p:spTree>
    <p:extLst>
      <p:ext uri="{BB962C8B-B14F-4D97-AF65-F5344CB8AC3E}">
        <p14:creationId xmlns:p14="http://schemas.microsoft.com/office/powerpoint/2010/main" val="19771276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Достижения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2015 г. – Призер на муниципального этапа Всероссийской олимпиады школьников по предмету «Русский язык» (</a:t>
            </a:r>
            <a:r>
              <a:rPr lang="ru-RU" dirty="0" err="1" smtClean="0"/>
              <a:t>Амирова</a:t>
            </a:r>
            <a:r>
              <a:rPr lang="ru-RU" dirty="0" smtClean="0"/>
              <a:t> Л.)</a:t>
            </a:r>
          </a:p>
          <a:p>
            <a:pPr marL="0" indent="0">
              <a:buNone/>
            </a:pPr>
            <a:r>
              <a:rPr lang="ru-RU" dirty="0" smtClean="0"/>
              <a:t>Участие в конкурсах сочинений, конкурсах чтецов, онлайн-олимпиад, конкурс «Литературный Татарстан»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291" y="1870364"/>
            <a:ext cx="5770418" cy="3727873"/>
          </a:xfrm>
        </p:spPr>
      </p:pic>
    </p:spTree>
    <p:extLst>
      <p:ext uri="{BB962C8B-B14F-4D97-AF65-F5344CB8AC3E}">
        <p14:creationId xmlns:p14="http://schemas.microsoft.com/office/powerpoint/2010/main" val="24657244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10106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</TotalTime>
  <Words>449</Words>
  <Application>Microsoft Office PowerPoint</Application>
  <PresentationFormat>Произвольный</PresentationFormat>
  <Paragraphs>24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Мой край, моя школа, моя профессиональная деятельность</vt:lpstr>
      <vt:lpstr>Презентация PowerPoint</vt:lpstr>
      <vt:lpstr>Презентация PowerPoint</vt:lpstr>
      <vt:lpstr>МБОУ «Гимназия №21» г. Казани с русским этнокультурным компонентом</vt:lpstr>
      <vt:lpstr>Презентация PowerPoint</vt:lpstr>
      <vt:lpstr>Методическая тема гимназии:</vt:lpstr>
      <vt:lpstr>Презентация PowerPoint</vt:lpstr>
      <vt:lpstr>Презентация PowerPoint</vt:lpstr>
      <vt:lpstr>С 2015 года в гимназии функционирует музей боевой и трудовой славы работников образования Приволжского района.</vt:lpstr>
      <vt:lpstr>Презентация PowerPoint</vt:lpstr>
      <vt:lpstr>Презентация PowerPoint</vt:lpstr>
      <vt:lpstr>Моя профессиональная деятельность</vt:lpstr>
      <vt:lpstr>Достижения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Azgina</dc:creator>
  <cp:lastModifiedBy>gim21</cp:lastModifiedBy>
  <cp:revision>15</cp:revision>
  <dcterms:created xsi:type="dcterms:W3CDTF">2016-02-17T11:49:25Z</dcterms:created>
  <dcterms:modified xsi:type="dcterms:W3CDTF">2016-02-18T12:51:15Z</dcterms:modified>
</cp:coreProperties>
</file>